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D80C3-20CD-4737-B618-14B89DE6771E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67B3C-21FD-4444-AEF2-2162C01D36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67B3C-21FD-4444-AEF2-2162C01D36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67B3C-21FD-4444-AEF2-2162C01D36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00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67B3C-21FD-4444-AEF2-2162C01D369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26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67B3C-21FD-4444-AEF2-2162C01D369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22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67B3C-21FD-4444-AEF2-2162C01D36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73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67B3C-21FD-4444-AEF2-2162C01D369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48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67B3C-21FD-4444-AEF2-2162C01D369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12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67B3C-21FD-4444-AEF2-2162C01D36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1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8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2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1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0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8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8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2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1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E5239-37BD-4951-8FF3-9EEC9C5AAACB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77BB2-5A45-4648-8CEB-37707F0C0C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3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Welcome</a:t>
            </a:r>
            <a:br>
              <a:rPr lang="en-US" b="1" dirty="0" smtClean="0"/>
            </a:br>
            <a:r>
              <a:rPr lang="en-US" dirty="0" smtClean="0"/>
              <a:t>to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</a:t>
            </a:r>
            <a:r>
              <a:rPr lang="en-US" dirty="0" smtClean="0"/>
              <a:t>ssessment </a:t>
            </a:r>
            <a:r>
              <a:rPr lang="en-US" b="1" dirty="0" smtClean="0"/>
              <a:t>L</a:t>
            </a:r>
            <a:r>
              <a:rPr lang="en-US" dirty="0" smtClean="0"/>
              <a:t>iteracy </a:t>
            </a:r>
            <a:r>
              <a:rPr lang="en-US" b="1" dirty="0" smtClean="0"/>
              <a:t>T</a:t>
            </a:r>
            <a:r>
              <a:rPr lang="en-US" dirty="0" smtClean="0"/>
              <a:t>raining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ALT</a:t>
            </a:r>
            <a:r>
              <a:rPr lang="en-US" dirty="0" err="1" smtClean="0"/>
              <a:t>ernative</a:t>
            </a:r>
            <a:r>
              <a:rPr lang="en-US" dirty="0" smtClean="0"/>
              <a:t> to Just Taking Tests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Northern UniServ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8475" y="2509838"/>
            <a:ext cx="2857500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Review</a:t>
            </a:r>
            <a:br>
              <a:rPr lang="en-US" dirty="0" smtClean="0"/>
            </a:br>
            <a:r>
              <a:rPr lang="en-US" sz="2700" dirty="0" smtClean="0"/>
              <a:t>The UEA Alternative: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2012: SB 64 and </a:t>
            </a:r>
            <a:r>
              <a:rPr lang="en-US" dirty="0" smtClean="0">
                <a:solidFill>
                  <a:srgbClr val="0070C0"/>
                </a:solidFill>
              </a:rPr>
              <a:t>Teacher Evaluation</a:t>
            </a:r>
          </a:p>
          <a:p>
            <a:pPr lvl="1"/>
            <a:r>
              <a:rPr lang="en-US" dirty="0" smtClean="0"/>
              <a:t>The Standards</a:t>
            </a:r>
          </a:p>
          <a:p>
            <a:pPr lvl="1"/>
            <a:r>
              <a:rPr lang="en-US" dirty="0" smtClean="0"/>
              <a:t>Educators Taking the Lead</a:t>
            </a:r>
          </a:p>
          <a:p>
            <a:pPr lvl="1"/>
            <a:r>
              <a:rPr lang="en-US" dirty="0" smtClean="0"/>
              <a:t>The “Toolkit”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SAGE</a:t>
            </a:r>
          </a:p>
          <a:p>
            <a:pPr lvl="1"/>
            <a:r>
              <a:rPr lang="en-US" dirty="0" smtClean="0"/>
              <a:t>Tested classes, grades</a:t>
            </a:r>
          </a:p>
          <a:p>
            <a:pPr lvl="1"/>
            <a:r>
              <a:rPr lang="en-US" dirty="0" smtClean="0"/>
              <a:t>Assesses students, grades schools—not teachers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Student Learning Objectives (SLOs)</a:t>
            </a:r>
          </a:p>
          <a:p>
            <a:pPr lvl="1"/>
            <a:r>
              <a:rPr lang="en-US" dirty="0" smtClean="0"/>
              <a:t>Non-tested classes and grades</a:t>
            </a:r>
          </a:p>
          <a:p>
            <a:pPr lvl="1"/>
            <a:r>
              <a:rPr lang="en-US" dirty="0" smtClean="0"/>
              <a:t>But also for “core” classes, tested grades</a:t>
            </a:r>
          </a:p>
          <a:p>
            <a:pPr lvl="1"/>
            <a:r>
              <a:rPr lang="en-US" dirty="0" smtClean="0"/>
              <a:t>Educator created, principal approved</a:t>
            </a:r>
          </a:p>
          <a:p>
            <a:pPr lvl="1"/>
            <a:r>
              <a:rPr lang="en-US" dirty="0" smtClean="0"/>
              <a:t>Includes goals, targets and </a:t>
            </a:r>
            <a:r>
              <a:rPr lang="en-US" dirty="0" smtClean="0">
                <a:solidFill>
                  <a:srgbClr val="FF0000"/>
                </a:solidFill>
              </a:rPr>
              <a:t>assessments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2015-16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70%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20%</a:t>
            </a:r>
            <a:r>
              <a:rPr lang="en-US" dirty="0" smtClean="0"/>
              <a:t>/10%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Affects your placement on your district’s salary schedule</a:t>
            </a:r>
          </a:p>
        </p:txBody>
      </p:sp>
      <p:pic>
        <p:nvPicPr>
          <p:cNvPr id="2050" name="Picture 2" descr="C:\Users\Northern UniServ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057400"/>
            <a:ext cx="2857500" cy="2514600"/>
          </a:xfrm>
          <a:prstGeom prst="rect">
            <a:avLst/>
          </a:prstGeom>
          <a:noFill/>
        </p:spPr>
      </p:pic>
      <p:pic>
        <p:nvPicPr>
          <p:cNvPr id="2051" name="Picture 3" descr="C:\Users\Northern UniServ\Desktop\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371600"/>
            <a:ext cx="1524000" cy="1866900"/>
          </a:xfrm>
          <a:prstGeom prst="rect">
            <a:avLst/>
          </a:prstGeom>
          <a:noFill/>
        </p:spPr>
      </p:pic>
      <p:pic>
        <p:nvPicPr>
          <p:cNvPr id="2052" name="Picture 4" descr="C:\Users\Northern UniServ\Desktop\sm_EducatorsLead-ta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0318" y="1274000"/>
            <a:ext cx="1847850" cy="781050"/>
          </a:xfrm>
          <a:prstGeom prst="rect">
            <a:avLst/>
          </a:prstGeom>
          <a:noFill/>
        </p:spPr>
      </p:pic>
      <p:pic>
        <p:nvPicPr>
          <p:cNvPr id="2053" name="Picture 5" descr="C:\Users\Northern UniServ\Desktop\t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4191000"/>
            <a:ext cx="2857500" cy="1895475"/>
          </a:xfrm>
          <a:prstGeom prst="rect">
            <a:avLst/>
          </a:prstGeom>
          <a:noFill/>
        </p:spPr>
      </p:pic>
      <p:pic>
        <p:nvPicPr>
          <p:cNvPr id="2054" name="Picture 6" descr="C:\Users\Northern UniServ\Desktop\t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6143625"/>
            <a:ext cx="700087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Better understand </a:t>
            </a:r>
            <a:r>
              <a:rPr lang="en-US" dirty="0"/>
              <a:t>the role of valid assessment of student learning that isn’t just another </a:t>
            </a:r>
            <a:r>
              <a:rPr lang="en-US" dirty="0" smtClean="0"/>
              <a:t>test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Clarify how SLOs provide </a:t>
            </a:r>
            <a:r>
              <a:rPr lang="en-US" dirty="0"/>
              <a:t>a way for educators to demonstrate what they do as professionals </a:t>
            </a:r>
            <a:endParaRPr lang="en-US" dirty="0" smtClean="0"/>
          </a:p>
          <a:p>
            <a:pPr lvl="1"/>
            <a:r>
              <a:rPr lang="en-US" dirty="0" smtClean="0"/>
              <a:t>set learning goals</a:t>
            </a:r>
          </a:p>
          <a:p>
            <a:pPr lvl="1"/>
            <a:r>
              <a:rPr lang="en-US" dirty="0" smtClean="0"/>
              <a:t>establish targets </a:t>
            </a:r>
          </a:p>
          <a:p>
            <a:pPr lvl="1"/>
            <a:r>
              <a:rPr lang="en-US" dirty="0" smtClean="0"/>
              <a:t>design valid assessments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Help </a:t>
            </a:r>
            <a:r>
              <a:rPr lang="en-US" dirty="0"/>
              <a:t>members increase teaching effectiveness and improve student </a:t>
            </a:r>
            <a:r>
              <a:rPr lang="en-US" dirty="0" smtClean="0"/>
              <a:t>outcomes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C:\Users\Northern UniServ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0082" y="0"/>
            <a:ext cx="2667000" cy="1523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</a:t>
            </a:r>
            <a:r>
              <a:rPr lang="en-US" dirty="0"/>
              <a:t>I</a:t>
            </a:r>
            <a:r>
              <a:rPr lang="en-US" dirty="0" smtClean="0"/>
              <a:t>nteractive Workshops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Data-Driven Instruction</a:t>
            </a:r>
          </a:p>
          <a:p>
            <a:pPr lvl="0"/>
            <a:r>
              <a:rPr lang="en-US" dirty="0"/>
              <a:t>Assessment Design</a:t>
            </a:r>
          </a:p>
          <a:p>
            <a:pPr lvl="0"/>
            <a:r>
              <a:rPr lang="en-US" dirty="0"/>
              <a:t>Differentiated Assessment</a:t>
            </a:r>
          </a:p>
          <a:p>
            <a:pPr lvl="0"/>
            <a:r>
              <a:rPr lang="en-US" dirty="0"/>
              <a:t>Self-Assessment: Rubrics, Goals and Reflection</a:t>
            </a:r>
          </a:p>
          <a:p>
            <a:pPr lvl="0"/>
            <a:r>
              <a:rPr lang="en-US" dirty="0"/>
              <a:t>Effective Student Feedback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56260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Provides </a:t>
            </a:r>
            <a:r>
              <a:rPr lang="en-US" sz="2400" dirty="0"/>
              <a:t>flexibility and convenience for busy educators: At any location, take a single workshop or attend all five </a:t>
            </a:r>
          </a:p>
          <a:p>
            <a:pPr>
              <a:buNone/>
            </a:pPr>
            <a:endParaRPr lang="en-US" sz="2400" dirty="0"/>
          </a:p>
          <a:p>
            <a:pPr lvl="0"/>
            <a:r>
              <a:rPr lang="en-US" sz="2400" dirty="0" smtClean="0"/>
              <a:t>Includes </a:t>
            </a:r>
            <a:r>
              <a:rPr lang="en-US" sz="2400" dirty="0"/>
              <a:t>numerous interactive discussion questions and activities</a:t>
            </a:r>
          </a:p>
          <a:p>
            <a:pPr>
              <a:buNone/>
            </a:pPr>
            <a:endParaRPr lang="en-US" sz="2400" dirty="0"/>
          </a:p>
          <a:p>
            <a:pPr lvl="0"/>
            <a:r>
              <a:rPr lang="en-US" sz="2400" dirty="0" smtClean="0"/>
              <a:t>Contains </a:t>
            </a:r>
            <a:r>
              <a:rPr lang="en-US" sz="2400" dirty="0"/>
              <a:t>materials and resources to extend learning after the workshop</a:t>
            </a:r>
          </a:p>
          <a:p>
            <a:pPr>
              <a:buNone/>
            </a:pPr>
            <a:endParaRPr lang="en-US" sz="2400" dirty="0"/>
          </a:p>
          <a:p>
            <a:pPr lvl="0"/>
            <a:r>
              <a:rPr lang="en-US" sz="2400" dirty="0" smtClean="0"/>
              <a:t>Affords </a:t>
            </a:r>
            <a:r>
              <a:rPr lang="en-US" sz="2400" dirty="0"/>
              <a:t>educators opportunities to work together on assessment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 smtClean="0"/>
              <a:t>Engages </a:t>
            </a:r>
            <a:r>
              <a:rPr lang="en-US" sz="2400" dirty="0"/>
              <a:t>educators  in conversations about best practices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 lvl="0"/>
            <a:r>
              <a:rPr lang="en-US" sz="2400" dirty="0" smtClean="0"/>
              <a:t>Offers </a:t>
            </a:r>
            <a:r>
              <a:rPr lang="en-US" sz="2400" dirty="0"/>
              <a:t>Weber State credit and licensure points</a:t>
            </a:r>
          </a:p>
          <a:p>
            <a:endParaRPr lang="en-US" sz="2400" dirty="0"/>
          </a:p>
        </p:txBody>
      </p:sp>
      <p:pic>
        <p:nvPicPr>
          <p:cNvPr id="4" name="Picture 2" descr="C:\Users\Northern UniServ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5506" y="0"/>
            <a:ext cx="2857500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ALT:CTRL—DEL</a:t>
            </a:r>
            <a:br>
              <a:rPr lang="en-US" dirty="0" smtClean="0"/>
            </a:br>
            <a:r>
              <a:rPr lang="en-US" dirty="0" smtClean="0"/>
              <a:t>UEA…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</a:t>
            </a:r>
            <a:r>
              <a:rPr lang="en-US" dirty="0" smtClean="0"/>
              <a:t>tinues leading; </a:t>
            </a:r>
            <a:r>
              <a:rPr lang="en-US" b="1" dirty="0" smtClean="0"/>
              <a:t>Con</a:t>
            </a:r>
            <a:r>
              <a:rPr lang="en-US" dirty="0" smtClean="0"/>
              <a:t>trols the conversation</a:t>
            </a:r>
          </a:p>
          <a:p>
            <a:pPr lvl="1"/>
            <a:r>
              <a:rPr lang="en-US" dirty="0" smtClean="0"/>
              <a:t>Still taking the lead on evaluation and assessment</a:t>
            </a:r>
          </a:p>
          <a:p>
            <a:pPr lvl="1"/>
            <a:r>
              <a:rPr lang="en-US" dirty="0" smtClean="0"/>
              <a:t>Always helping teachers meet challenges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Del</a:t>
            </a:r>
            <a:r>
              <a:rPr lang="en-US" dirty="0" smtClean="0"/>
              <a:t>ivers relevant PD; </a:t>
            </a:r>
            <a:r>
              <a:rPr lang="en-US" b="1" dirty="0" smtClean="0"/>
              <a:t>Del</a:t>
            </a:r>
            <a:r>
              <a:rPr lang="en-US" dirty="0" smtClean="0"/>
              <a:t>etes anxiety</a:t>
            </a:r>
          </a:p>
          <a:p>
            <a:pPr lvl="1"/>
            <a:r>
              <a:rPr lang="en-US" dirty="0" smtClean="0"/>
              <a:t>Providing forums for learning and collaboration</a:t>
            </a:r>
          </a:p>
          <a:p>
            <a:pPr lvl="1"/>
            <a:r>
              <a:rPr lang="en-US" dirty="0" smtClean="0"/>
              <a:t>Providing value for membership while being a resource to all public education stakeholders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Northern UniServ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895600"/>
            <a:ext cx="1447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n-US" dirty="0"/>
              <a:t>a natural continuation of ETTL </a:t>
            </a:r>
            <a:r>
              <a:rPr lang="en-US" dirty="0" smtClean="0"/>
              <a:t>&amp; evaluation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Is something that (alongside SLOs) teachers do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Will factor </a:t>
            </a:r>
            <a:r>
              <a:rPr lang="en-US" dirty="0"/>
              <a:t>into salary schedules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</a:t>
            </a:r>
            <a:r>
              <a:rPr lang="en-US" dirty="0" smtClean="0"/>
              <a:t>ssessment </a:t>
            </a:r>
            <a:r>
              <a:rPr lang="en-US" b="1" dirty="0" smtClean="0"/>
              <a:t>L</a:t>
            </a:r>
            <a:r>
              <a:rPr lang="en-US" dirty="0" smtClean="0"/>
              <a:t>iteracy </a:t>
            </a:r>
            <a:r>
              <a:rPr lang="en-US" b="1" dirty="0" smtClean="0"/>
              <a:t>T</a:t>
            </a:r>
            <a:r>
              <a:rPr lang="en-US" dirty="0" smtClean="0"/>
              <a:t>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Provides--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smtClean="0"/>
              <a:t>A</a:t>
            </a:r>
            <a:r>
              <a:rPr lang="en-US" dirty="0" smtClean="0"/>
              <a:t>lternative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b="1" dirty="0" smtClean="0"/>
              <a:t>L</a:t>
            </a:r>
            <a:r>
              <a:rPr lang="en-US" dirty="0" smtClean="0"/>
              <a:t>eadership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  		to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b="1" dirty="0" smtClean="0"/>
              <a:t>T</a:t>
            </a:r>
            <a:r>
              <a:rPr lang="en-US" dirty="0" smtClean="0"/>
              <a:t>esting</a:t>
            </a:r>
            <a:endParaRPr lang="en-US" dirty="0"/>
          </a:p>
        </p:txBody>
      </p:sp>
      <p:pic>
        <p:nvPicPr>
          <p:cNvPr id="2050" name="Picture 2" descr="C:\Users\Northern UniServ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657600"/>
            <a:ext cx="3276600" cy="1857375"/>
          </a:xfrm>
          <a:prstGeom prst="rect">
            <a:avLst/>
          </a:prstGeom>
          <a:noFill/>
        </p:spPr>
      </p:pic>
      <p:pic>
        <p:nvPicPr>
          <p:cNvPr id="2051" name="Picture 3" descr="C:\Users\Northern UniServ\Desktop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19200"/>
            <a:ext cx="28575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r>
              <a:rPr lang="en-US" smtClean="0"/>
              <a:t>AND PROVIDES 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A</a:t>
            </a:r>
            <a:r>
              <a:rPr lang="en-US" dirty="0" smtClean="0"/>
              <a:t>lternative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L</a:t>
            </a:r>
            <a:r>
              <a:rPr lang="en-US" dirty="0" smtClean="0"/>
              <a:t>ame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</a:t>
            </a:r>
            <a:r>
              <a:rPr lang="en-US" dirty="0" smtClean="0"/>
              <a:t>esting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45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282</Words>
  <Application>Microsoft Office PowerPoint</Application>
  <PresentationFormat>On-screen Show (4:3)</PresentationFormat>
  <Paragraphs>79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Welcome to Assessment Literacy Training </vt:lpstr>
      <vt:lpstr>Let’s Review The UEA Alternative:</vt:lpstr>
      <vt:lpstr>ALT to</vt:lpstr>
      <vt:lpstr>Five Interactive Workshops </vt:lpstr>
      <vt:lpstr>ALT…</vt:lpstr>
      <vt:lpstr>ALT:CTRL—DEL UEA…</vt:lpstr>
      <vt:lpstr>Assessment Literacy</vt:lpstr>
      <vt:lpstr>Assessment Literacy Training</vt:lpstr>
      <vt:lpstr>AND PROVIDES AN  Alternative   to  Lame  Testing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Literacy</dc:title>
  <dc:creator>Northern UniServ</dc:creator>
  <cp:lastModifiedBy>Curtis Benjamin</cp:lastModifiedBy>
  <cp:revision>16</cp:revision>
  <dcterms:created xsi:type="dcterms:W3CDTF">2015-09-10T16:54:28Z</dcterms:created>
  <dcterms:modified xsi:type="dcterms:W3CDTF">2015-12-08T17:15:44Z</dcterms:modified>
</cp:coreProperties>
</file>